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64" r:id="rId3"/>
    <p:sldId id="257" r:id="rId4"/>
    <p:sldId id="259" r:id="rId5"/>
    <p:sldId id="260" r:id="rId6"/>
    <p:sldId id="261" r:id="rId7"/>
    <p:sldId id="265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75831-9C92-4FDB-985F-1146C09E6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Deskundigheid en organisatie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E62B398-1F86-4FDA-A8C7-BEFFEA2195B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Les vier periode 7</a:t>
            </a:r>
          </a:p>
        </p:txBody>
      </p:sp>
    </p:spTree>
    <p:extLst>
      <p:ext uri="{BB962C8B-B14F-4D97-AF65-F5344CB8AC3E}">
        <p14:creationId xmlns:p14="http://schemas.microsoft.com/office/powerpoint/2010/main" val="2541403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BDF7F1-0A7E-4A86-8106-2C432CFE0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92780" y="2197591"/>
            <a:ext cx="8012199" cy="1922346"/>
          </a:xfrm>
        </p:spPr>
        <p:txBody>
          <a:bodyPr/>
          <a:lstStyle/>
          <a:p>
            <a:r>
              <a:rPr lang="nl-NL" dirty="0"/>
              <a:t>Raad je gek!</a:t>
            </a:r>
          </a:p>
        </p:txBody>
      </p:sp>
    </p:spTree>
    <p:extLst>
      <p:ext uri="{BB962C8B-B14F-4D97-AF65-F5344CB8AC3E}">
        <p14:creationId xmlns:p14="http://schemas.microsoft.com/office/powerpoint/2010/main" val="171003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1371B71-687E-4BB2-917E-033497A6C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1259"/>
            <a:ext cx="7729728" cy="1188720"/>
          </a:xfrm>
        </p:spPr>
        <p:txBody>
          <a:bodyPr/>
          <a:lstStyle/>
          <a:p>
            <a:r>
              <a:rPr lang="nl-NL" dirty="0"/>
              <a:t>Terugblik vorige week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15C416-E761-48E1-BF36-9C95A9822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1869898"/>
            <a:ext cx="8443713" cy="4736386"/>
          </a:xfrm>
        </p:spPr>
        <p:txBody>
          <a:bodyPr>
            <a:normAutofit lnSpcReduction="10000"/>
          </a:bodyPr>
          <a:lstStyle/>
          <a:p>
            <a:r>
              <a:rPr lang="nl-NL" sz="2400" b="1" dirty="0"/>
              <a:t>Recht: </a:t>
            </a:r>
            <a:r>
              <a:rPr lang="nl-NL" sz="2400" dirty="0"/>
              <a:t>regels die door de samenleving zijn opgesteld</a:t>
            </a:r>
          </a:p>
          <a:p>
            <a:endParaRPr lang="nl-NL" sz="2400" dirty="0"/>
          </a:p>
          <a:p>
            <a:r>
              <a:rPr lang="nl-NL" sz="2400" b="1" dirty="0"/>
              <a:t>Wetgeving: </a:t>
            </a:r>
            <a:r>
              <a:rPr lang="nl-NL" sz="2400" dirty="0"/>
              <a:t>schrijft voor aan welke regels we ons moeten houden</a:t>
            </a:r>
          </a:p>
          <a:p>
            <a:endParaRPr lang="nl-NL" sz="2400" dirty="0"/>
          </a:p>
          <a:p>
            <a:r>
              <a:rPr lang="nl-NL" sz="2400" b="1" dirty="0"/>
              <a:t>Jurisprudentie: </a:t>
            </a:r>
            <a:r>
              <a:rPr lang="nl-NL" sz="2400" dirty="0"/>
              <a:t>is een verzameling van uitspraken van rechters</a:t>
            </a:r>
            <a:endParaRPr lang="nl-NL" sz="2400" b="1" dirty="0"/>
          </a:p>
          <a:p>
            <a:pPr marL="0" indent="0">
              <a:buNone/>
            </a:pPr>
            <a:r>
              <a:rPr lang="nl-NL" sz="2400" dirty="0"/>
              <a:t>   zodat eigen interpretatie van rechters ingedamd wordt </a:t>
            </a:r>
          </a:p>
          <a:p>
            <a:pPr marL="0" indent="0">
              <a:buNone/>
            </a:pPr>
            <a:endParaRPr lang="nl-NL" sz="2400" dirty="0"/>
          </a:p>
          <a:p>
            <a:r>
              <a:rPr lang="nl-NL" sz="2400" b="1" dirty="0"/>
              <a:t>Verdrag: </a:t>
            </a:r>
            <a:r>
              <a:rPr lang="nl-NL" sz="2400" dirty="0"/>
              <a:t>een verdrag is een afspraak tussen twee of meer staten die op papier is vastgelegd en geldt in alle betrokken staten. </a:t>
            </a:r>
          </a:p>
          <a:p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2159460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B20E76-28C9-4723-BBBC-25BD186055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23613"/>
            <a:ext cx="7729728" cy="1038487"/>
          </a:xfrm>
        </p:spPr>
        <p:txBody>
          <a:bodyPr/>
          <a:lstStyle/>
          <a:p>
            <a:r>
              <a:rPr lang="nl-NL" dirty="0"/>
              <a:t>Actoren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C25D18-E1D2-4E13-A3EC-DE5D5C541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209419"/>
            <a:ext cx="9481404" cy="4219956"/>
          </a:xfrm>
        </p:spPr>
        <p:txBody>
          <a:bodyPr>
            <a:normAutofit/>
          </a:bodyPr>
          <a:lstStyle/>
          <a:p>
            <a:r>
              <a:rPr lang="nl-NL" sz="2800" dirty="0"/>
              <a:t>Wat zijn actoren? </a:t>
            </a:r>
          </a:p>
          <a:p>
            <a:endParaRPr lang="nl-NL" sz="2800" dirty="0"/>
          </a:p>
          <a:p>
            <a:pPr marL="0" indent="0">
              <a:buNone/>
            </a:pPr>
            <a:r>
              <a:rPr lang="nl-NL" sz="2800" dirty="0"/>
              <a:t>= alle partijen die betrokken zijn bij het tot stand komen, uitvoeren en handhaven van wetten en regels</a:t>
            </a:r>
          </a:p>
          <a:p>
            <a:pPr marL="0" indent="0">
              <a:buNone/>
            </a:pPr>
            <a:endParaRPr lang="nl-NL" sz="2800" dirty="0"/>
          </a:p>
          <a:p>
            <a:pPr marL="0" indent="0">
              <a:buNone/>
            </a:pPr>
            <a:r>
              <a:rPr lang="nl-NL" sz="2800" dirty="0"/>
              <a:t>Voorbeelden van actoren: gemeenten, Ministerie van Volksgezondheid, Welzijn en Sport (VWS) en huisartsen. </a:t>
            </a:r>
          </a:p>
        </p:txBody>
      </p:sp>
    </p:spTree>
    <p:extLst>
      <p:ext uri="{BB962C8B-B14F-4D97-AF65-F5344CB8AC3E}">
        <p14:creationId xmlns:p14="http://schemas.microsoft.com/office/powerpoint/2010/main" val="450983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B86ED3-C1A6-495C-98BE-5B6523A60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4" y="545592"/>
            <a:ext cx="7729728" cy="987933"/>
          </a:xfrm>
        </p:spPr>
        <p:txBody>
          <a:bodyPr/>
          <a:lstStyle/>
          <a:p>
            <a:r>
              <a:rPr lang="nl-NL" dirty="0"/>
              <a:t>Grondwet en grondrechten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0E46499-83ED-41CF-BE26-6F7676B018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0302" y="1743075"/>
            <a:ext cx="8871395" cy="481012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De grondwet is de hoogste wet van Nederland</a:t>
            </a:r>
          </a:p>
          <a:p>
            <a:pPr algn="ctr"/>
            <a:endParaRPr lang="nl-NL" sz="2400" dirty="0">
              <a:sym typeface="Wingdings" panose="05000000000000000000" pitchFamily="2" charset="2"/>
            </a:endParaRPr>
          </a:p>
          <a:p>
            <a:pPr algn="ctr"/>
            <a:endParaRPr lang="nl-NL" sz="2400" dirty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nl-NL" sz="2400" dirty="0">
                <a:sym typeface="Wingdings" panose="05000000000000000000" pitchFamily="2" charset="2"/>
              </a:rPr>
              <a:t>Hierin staan de grondrechten beschreven</a:t>
            </a:r>
          </a:p>
          <a:p>
            <a:pPr marL="0" indent="0">
              <a:buNone/>
            </a:pPr>
            <a:endParaRPr lang="nl-NL" sz="2400" dirty="0"/>
          </a:p>
          <a:p>
            <a:pPr marL="0" indent="0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Grondrechten beschermen burgers tegen machtsmisbruik van overheden, door hun bevoegdheden in te perken</a:t>
            </a:r>
          </a:p>
          <a:p>
            <a:pPr marL="0" indent="0" algn="ctr">
              <a:buNone/>
            </a:pPr>
            <a:endParaRPr lang="nl-NL" sz="2400" dirty="0"/>
          </a:p>
          <a:p>
            <a:pPr marL="0" indent="0" algn="ctr">
              <a:buNone/>
            </a:pPr>
            <a:r>
              <a:rPr lang="nl-NL" sz="2400" dirty="0"/>
              <a:t>Voorbeeld: overheid </a:t>
            </a:r>
            <a:r>
              <a:rPr lang="nl-NL" sz="2400" dirty="0">
                <a:sym typeface="Wingdings" panose="05000000000000000000" pitchFamily="2" charset="2"/>
              </a:rPr>
              <a:t>laat iemand opnemen in </a:t>
            </a:r>
            <a:r>
              <a:rPr lang="nl-NL" sz="2400" dirty="0"/>
              <a:t>psychiatrisch ziekenhuis</a:t>
            </a:r>
          </a:p>
        </p:txBody>
      </p:sp>
      <p:sp>
        <p:nvSpPr>
          <p:cNvPr id="4" name="Pijl: omlaag 3">
            <a:extLst>
              <a:ext uri="{FF2B5EF4-FFF2-40B4-BE49-F238E27FC236}">
                <a16:creationId xmlns:a16="http://schemas.microsoft.com/office/drawing/2014/main" id="{BF2F9B20-7D5B-4D35-9FBA-FE043C93E894}"/>
              </a:ext>
            </a:extLst>
          </p:cNvPr>
          <p:cNvSpPr/>
          <p:nvPr/>
        </p:nvSpPr>
        <p:spPr>
          <a:xfrm>
            <a:off x="5872157" y="2462786"/>
            <a:ext cx="447675" cy="638175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5" name="Pijl: omlaag 4">
            <a:extLst>
              <a:ext uri="{FF2B5EF4-FFF2-40B4-BE49-F238E27FC236}">
                <a16:creationId xmlns:a16="http://schemas.microsoft.com/office/drawing/2014/main" id="{9F5FFB64-1449-467E-BD8C-74050651EA81}"/>
              </a:ext>
            </a:extLst>
          </p:cNvPr>
          <p:cNvSpPr/>
          <p:nvPr/>
        </p:nvSpPr>
        <p:spPr>
          <a:xfrm>
            <a:off x="5872157" y="3947540"/>
            <a:ext cx="447675" cy="638175"/>
          </a:xfrm>
          <a:prstGeom prst="downArrow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9648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tekst 5">
            <a:extLst>
              <a:ext uri="{FF2B5EF4-FFF2-40B4-BE49-F238E27FC236}">
                <a16:creationId xmlns:a16="http://schemas.microsoft.com/office/drawing/2014/main" id="{EFFF0103-E295-4B54-AE28-AE44697454E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b="1" dirty="0"/>
              <a:t>Klassieke grondrechten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723176A0-A6B7-4194-ACF7-5F7A14F3373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Beschermen burgers tegen de overheid (bijvoorbeeld het recht op vrijheid van meningsuiting en vrijheid van geloof).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27709A3A-0BAA-49EC-8811-F4FF9E1D535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Overheid schrijft deze voor om voorzieningen te treffen voor het maatschappelijk functioneren van burgers (bijvoorbeeld de wet op de volksgezondheid). </a:t>
            </a:r>
          </a:p>
        </p:txBody>
      </p:sp>
      <p:sp>
        <p:nvSpPr>
          <p:cNvPr id="9" name="Tijdelijke aanduiding voor tekst 8">
            <a:extLst>
              <a:ext uri="{FF2B5EF4-FFF2-40B4-BE49-F238E27FC236}">
                <a16:creationId xmlns:a16="http://schemas.microsoft.com/office/drawing/2014/main" id="{EBF6029A-3A40-4834-960C-AEF02C31DC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b="1" dirty="0"/>
              <a:t>Sociale grondrechten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1F95EA8-4CD6-4155-89AE-9491CA83F8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669417"/>
            <a:ext cx="7729728" cy="1188720"/>
          </a:xfrm>
        </p:spPr>
        <p:txBody>
          <a:bodyPr/>
          <a:lstStyle/>
          <a:p>
            <a:r>
              <a:rPr lang="nl-NL" dirty="0"/>
              <a:t>Grondrechten zijn de basis van een menswaardige samenleving</a:t>
            </a:r>
          </a:p>
        </p:txBody>
      </p:sp>
    </p:spTree>
    <p:extLst>
      <p:ext uri="{BB962C8B-B14F-4D97-AF65-F5344CB8AC3E}">
        <p14:creationId xmlns:p14="http://schemas.microsoft.com/office/powerpoint/2010/main" val="1146755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9ECD41F7-FCD3-4E7D-85AB-67794E680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Stelling/opdracht </a:t>
            </a:r>
          </a:p>
        </p:txBody>
      </p:sp>
      <p:sp>
        <p:nvSpPr>
          <p:cNvPr id="8" name="Tijdelijke aanduiding voor inhoud 7">
            <a:extLst>
              <a:ext uri="{FF2B5EF4-FFF2-40B4-BE49-F238E27FC236}">
                <a16:creationId xmlns:a16="http://schemas.microsoft.com/office/drawing/2014/main" id="{192175E9-6297-492F-8082-327F51DE1D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7722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400" dirty="0"/>
              <a:t>In een land als Nederland zijn klassieke grondrechten minder belangrijk dan sociale grondrechten</a:t>
            </a:r>
          </a:p>
          <a:p>
            <a:pPr algn="ctr"/>
            <a:endParaRPr lang="nl-NL" sz="2400" dirty="0"/>
          </a:p>
          <a:p>
            <a:pPr algn="ctr"/>
            <a:endParaRPr lang="nl-NL" sz="2400" dirty="0"/>
          </a:p>
          <a:p>
            <a:pPr algn="ctr"/>
            <a:endParaRPr lang="nl-NL" sz="2400" dirty="0"/>
          </a:p>
          <a:p>
            <a:pPr marL="0" indent="0" algn="ctr">
              <a:buNone/>
            </a:pPr>
            <a:r>
              <a:rPr lang="nl-NL" sz="2000" dirty="0">
                <a:solidFill>
                  <a:srgbClr val="FF0000"/>
                </a:solidFill>
              </a:rPr>
              <a:t>Voor = rechterkant van het lokaal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rgbClr val="FF0000"/>
                </a:solidFill>
              </a:rPr>
              <a:t>Tegen = linkerkant van het lokaal</a:t>
            </a:r>
          </a:p>
          <a:p>
            <a:pPr marL="0" indent="0" algn="ctr">
              <a:buNone/>
            </a:pPr>
            <a:r>
              <a:rPr lang="nl-NL" sz="2000" dirty="0">
                <a:solidFill>
                  <a:srgbClr val="FF0000"/>
                </a:solidFill>
              </a:rPr>
              <a:t>Als groep argumenten opschrijven en debatteren </a:t>
            </a:r>
          </a:p>
          <a:p>
            <a:pPr algn="ctr"/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2423491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A877B07-14B3-4CFC-960B-982A57C815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pauze</a:t>
            </a:r>
          </a:p>
        </p:txBody>
      </p:sp>
    </p:spTree>
    <p:extLst>
      <p:ext uri="{BB962C8B-B14F-4D97-AF65-F5344CB8AC3E}">
        <p14:creationId xmlns:p14="http://schemas.microsoft.com/office/powerpoint/2010/main" val="811549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F5E30B-BBDD-439B-9FFB-86EFD71A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3231" y="949071"/>
            <a:ext cx="9265538" cy="4959858"/>
          </a:xfrm>
        </p:spPr>
        <p:txBody>
          <a:bodyPr>
            <a:normAutofit/>
          </a:bodyPr>
          <a:lstStyle/>
          <a:p>
            <a:r>
              <a:rPr lang="nl-NL" dirty="0"/>
              <a:t>Aan de slag met oefenexamen </a:t>
            </a:r>
            <a:br>
              <a:rPr lang="nl-NL" dirty="0"/>
            </a:br>
            <a:br>
              <a:rPr lang="nl-NL" dirty="0"/>
            </a:br>
            <a:r>
              <a:rPr lang="nl-NL" dirty="0"/>
              <a:t>Bewaken en bevorderen van kwaliteitszorg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3A05F66-0476-43AC-8B29-DA4511F10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5" y="2638044"/>
            <a:ext cx="9265539" cy="3101983"/>
          </a:xfrm>
        </p:spPr>
        <p:txBody>
          <a:bodyPr/>
          <a:lstStyle/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79094064"/>
      </p:ext>
    </p:extLst>
  </p:cSld>
  <p:clrMapOvr>
    <a:masterClrMapping/>
  </p:clrMapOvr>
</p:sld>
</file>

<file path=ppt/theme/theme1.xml><?xml version="1.0" encoding="utf-8"?>
<a:theme xmlns:a="http://schemas.openxmlformats.org/drawingml/2006/main" name="Pakket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256</Words>
  <Application>Microsoft Office PowerPoint</Application>
  <PresentationFormat>Breedbeeld</PresentationFormat>
  <Paragraphs>44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Pakket</vt:lpstr>
      <vt:lpstr>Deskundigheid en organisatie</vt:lpstr>
      <vt:lpstr>Raad je gek!</vt:lpstr>
      <vt:lpstr>Terugblik vorige week</vt:lpstr>
      <vt:lpstr>Actoren</vt:lpstr>
      <vt:lpstr>Grondwet en grondrechten</vt:lpstr>
      <vt:lpstr>Grondrechten zijn de basis van een menswaardige samenleving</vt:lpstr>
      <vt:lpstr>Stelling/opdracht </vt:lpstr>
      <vt:lpstr>pauze</vt:lpstr>
      <vt:lpstr>Aan de slag met oefenexamen   Bewaken en bevorderen van kwaliteitszorg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Deskundigheid en organisatie</dc:title>
  <dc:creator>Dana Wolters</dc:creator>
  <cp:lastModifiedBy>Myrthe Langeveld</cp:lastModifiedBy>
  <cp:revision>13</cp:revision>
  <dcterms:created xsi:type="dcterms:W3CDTF">2020-02-25T10:39:00Z</dcterms:created>
  <dcterms:modified xsi:type="dcterms:W3CDTF">2020-03-09T13:30:05Z</dcterms:modified>
</cp:coreProperties>
</file>